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3"/>
  </p:notesMasterIdLst>
  <p:handoutMasterIdLst>
    <p:handoutMasterId r:id="rId14"/>
  </p:handoutMasterIdLst>
  <p:sldIdLst>
    <p:sldId id="410" r:id="rId5"/>
    <p:sldId id="383" r:id="rId6"/>
    <p:sldId id="391" r:id="rId7"/>
    <p:sldId id="411" r:id="rId8"/>
    <p:sldId id="412" r:id="rId9"/>
    <p:sldId id="407" r:id="rId10"/>
    <p:sldId id="404" r:id="rId11"/>
    <p:sldId id="398" r:id="rId12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93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pPr rtl="0"/>
            <a:fld id="{516B42AC-0423-44A8-A136-C666C9B5A560}" type="datetime1">
              <a:rPr lang="nl-NL" smtClean="0"/>
              <a:t>24-10-2025</a:t>
            </a:fld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E2C230DF-5933-439D-898F-38E9AC9BA688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8" name="Tijdelijke aanduiding voor koptekst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fld id="{6214D7E3-FCD1-42E5-A197-7F8C07DB81DF}" type="datetime1">
              <a:rPr lang="nl-NL" smtClean="0"/>
              <a:pPr/>
              <a:t>24-10-2025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A89C7E07-3C67-C64C-8DA0-0404F630397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4DCCA-C3B4-4815-7852-9D967E714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B55D147-788B-7662-6386-5DB3C7620A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C735D2E-792C-5C9D-7E87-FB3A68314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9925C13-CF78-3966-C960-1ADD71BA9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355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AF501-BA69-4C4F-A25F-D9D1CE621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6E71FA8-93FE-CAFD-4B06-03146DF4F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310323B-6501-F7A5-5AF9-23885B3810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1646514-0492-CBFF-9DC7-BC2376319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2548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A89C7E07-3C67-C64C-8DA0-0404F6303970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nl-NL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2" name="Vrije v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oud en tab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Vrije v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5" name="Vrije v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7" name="Vrije v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jdelijke aanduiding voor inhoud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nl-NL" sz="2000"/>
            </a:lvl1pPr>
            <a:lvl2pPr marL="457200" indent="0">
              <a:spcBef>
                <a:spcPts val="1800"/>
              </a:spcBef>
              <a:buNone/>
              <a:defRPr lang="nl-NL" sz="2000"/>
            </a:lvl2pPr>
            <a:lvl3pPr marL="914400" indent="0">
              <a:spcBef>
                <a:spcPts val="1800"/>
              </a:spcBef>
              <a:buNone/>
              <a:defRPr lang="nl-NL" sz="2000"/>
            </a:lvl3pPr>
            <a:lvl4pPr marL="1371600" indent="0">
              <a:spcBef>
                <a:spcPts val="1800"/>
              </a:spcBef>
              <a:buNone/>
              <a:defRPr lang="nl-NL" sz="2000"/>
            </a:lvl4pPr>
            <a:lvl5pPr marL="1828800" indent="0">
              <a:spcBef>
                <a:spcPts val="1800"/>
              </a:spcBef>
              <a:buNone/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nl-NL" sz="2000"/>
            </a:lvl1pPr>
            <a:lvl2pPr>
              <a:spcBef>
                <a:spcPts val="600"/>
              </a:spcBef>
              <a:defRPr lang="nl-NL" sz="2000"/>
            </a:lvl2pPr>
            <a:lvl3pPr>
              <a:spcBef>
                <a:spcPts val="1800"/>
              </a:spcBef>
              <a:defRPr lang="nl-NL" sz="2000"/>
            </a:lvl3pPr>
            <a:lvl4pPr>
              <a:spcBef>
                <a:spcPts val="1800"/>
              </a:spcBef>
              <a:defRPr lang="nl-NL" sz="2000"/>
            </a:lvl4pPr>
            <a:lvl5pPr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wee inhou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Vrije v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3" name="Vrije v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4" name="Vrije v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nl-NL" sz="2000"/>
            </a:lvl1pPr>
            <a:lvl2pPr>
              <a:spcBef>
                <a:spcPts val="600"/>
              </a:spcBef>
              <a:defRPr lang="nl-NL" sz="2000"/>
            </a:lvl2pPr>
            <a:lvl3pPr>
              <a:spcBef>
                <a:spcPts val="1800"/>
              </a:spcBef>
              <a:defRPr lang="nl-NL" sz="2000"/>
            </a:lvl3pPr>
            <a:lvl4pPr>
              <a:spcBef>
                <a:spcPts val="1800"/>
              </a:spcBef>
              <a:defRPr lang="nl-NL" sz="2000"/>
            </a:lvl4pPr>
            <a:lvl5pPr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7" name="Tijdelijke aanduiding voor inhoud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nl-NL" sz="2000"/>
            </a:lvl1pPr>
            <a:lvl2pPr>
              <a:spcBef>
                <a:spcPts val="1800"/>
              </a:spcBef>
              <a:defRPr lang="nl-NL" sz="2000"/>
            </a:lvl2pPr>
            <a:lvl3pPr>
              <a:spcBef>
                <a:spcPts val="1800"/>
              </a:spcBef>
              <a:defRPr lang="nl-NL" sz="2000"/>
            </a:lvl3pPr>
            <a:lvl4pPr>
              <a:spcBef>
                <a:spcPts val="1800"/>
              </a:spcBef>
              <a:defRPr lang="nl-NL" sz="2000"/>
            </a:lvl4pPr>
            <a:lvl5pPr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9" name="Tijdelijke aanduiding voor tabel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nl-NL"/>
            </a:lvl1pPr>
          </a:lstStyle>
          <a:p>
            <a:pPr rtl="0"/>
            <a:r>
              <a:rPr lang="nl-NL"/>
              <a:t>Klik op het pictogram als u een tabel wilt toevoegen</a:t>
            </a: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nl-NL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2" name="Vrije v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nl-NL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nl-NL" sz="4000"/>
            </a:lvl2pPr>
            <a:lvl3pPr>
              <a:defRPr lang="nl-NL" sz="4000"/>
            </a:lvl3pPr>
            <a:lvl4pPr>
              <a:defRPr lang="nl-NL" sz="4000"/>
            </a:lvl4pPr>
            <a:lvl5pPr>
              <a:defRPr lang="nl-NL" sz="4000"/>
            </a:lvl5pPr>
          </a:lstStyle>
          <a:p>
            <a:pPr lvl="0" rtl="0"/>
            <a:r>
              <a:rPr lang="nl-NL"/>
              <a:t>Klik om tekst toe te voegen</a:t>
            </a: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Vorm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8" name="Vrije v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9" name="Vrije v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2" name="Titel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 spc="50" baseline="0"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nl-NL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nl-NL" sz="2000"/>
            </a:lvl2pPr>
            <a:lvl3pPr indent="-283464">
              <a:spcBef>
                <a:spcPts val="1800"/>
              </a:spcBef>
              <a:defRPr lang="nl-NL" sz="2000"/>
            </a:lvl3pPr>
            <a:lvl4pPr indent="-283464">
              <a:spcBef>
                <a:spcPts val="1800"/>
              </a:spcBef>
              <a:defRPr lang="nl-NL" sz="2000"/>
            </a:lvl4pPr>
            <a:lvl5pPr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43" name="Tijdelijke aanduiding voor dianumm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42" name="Tijdelijke aanduiding voor datum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tite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nl-NL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/>
              <a:t>Klik op het pictogram als u een afbeelding wilt toevoegen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nl-NL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nl-NL" sz="2000"/>
            </a:lvl1pPr>
          </a:lstStyle>
          <a:p>
            <a:pPr rtl="0"/>
            <a:r>
              <a:rPr lang="nl-NL"/>
              <a:t>Klik op het pictogram als u een afbeelding wilt toevoegen</a:t>
            </a:r>
          </a:p>
        </p:txBody>
      </p: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nl-NL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nl-NL" sz="4000"/>
            </a:lvl2pPr>
            <a:lvl3pPr>
              <a:defRPr lang="nl-NL" sz="4000"/>
            </a:lvl3pPr>
            <a:lvl4pPr>
              <a:defRPr lang="nl-NL" sz="4000"/>
            </a:lvl4pPr>
            <a:lvl5pPr>
              <a:defRPr lang="nl-NL" sz="4000"/>
            </a:lvl5pPr>
          </a:lstStyle>
          <a:p>
            <a:pPr lvl="0" rtl="0"/>
            <a:r>
              <a:rPr lang="nl-NL"/>
              <a:t>Klik om tekst toe te voegen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e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Vrije v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2" name="Vrije v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3" name="Vrije v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nl-NL" sz="2000"/>
            </a:lvl1pPr>
            <a:lvl2pPr indent="-283464">
              <a:spcBef>
                <a:spcPts val="1800"/>
              </a:spcBef>
              <a:defRPr lang="nl-NL" sz="2000"/>
            </a:lvl2pPr>
            <a:lvl3pPr indent="-283464">
              <a:spcBef>
                <a:spcPts val="1800"/>
              </a:spcBef>
              <a:defRPr lang="nl-NL" sz="2000"/>
            </a:lvl3pPr>
            <a:lvl4pPr indent="-283464">
              <a:spcBef>
                <a:spcPts val="1800"/>
              </a:spcBef>
              <a:defRPr lang="nl-NL" sz="2000"/>
            </a:lvl4pPr>
            <a:lvl5pPr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nl-NL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grpSp>
        <p:nvGrpSpPr>
          <p:cNvPr id="9" name="Groe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Vrije v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2" name="Vrije v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ijdelijke aanduiding voor tekst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nl-NL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nl-NL" sz="4000"/>
            </a:lvl2pPr>
            <a:lvl3pPr>
              <a:defRPr lang="nl-NL" sz="4000"/>
            </a:lvl3pPr>
            <a:lvl4pPr>
              <a:defRPr lang="nl-NL" sz="4000"/>
            </a:lvl4pPr>
            <a:lvl5pPr>
              <a:defRPr lang="nl-NL" sz="4000"/>
            </a:lvl5pPr>
          </a:lstStyle>
          <a:p>
            <a:pPr lvl="0" rtl="0"/>
            <a:r>
              <a:rPr lang="nl-NL"/>
              <a:t>Klik om tekst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wee inhoud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Vrije v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3" name="Vrije v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4" name="Vrije v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nl-NL" sz="2000"/>
            </a:lvl1pPr>
            <a:lvl2pPr marL="283464" indent="-283464">
              <a:spcBef>
                <a:spcPts val="1800"/>
              </a:spcBef>
              <a:defRPr lang="nl-NL" sz="2000"/>
            </a:lvl2pPr>
            <a:lvl3pPr marL="594360" indent="-283464">
              <a:spcBef>
                <a:spcPts val="1800"/>
              </a:spcBef>
              <a:defRPr lang="nl-NL" sz="2000"/>
            </a:lvl3pPr>
            <a:lvl4pPr marL="822960" indent="-283464">
              <a:spcBef>
                <a:spcPts val="1800"/>
              </a:spcBef>
              <a:defRPr lang="nl-NL" sz="2000"/>
            </a:lvl4pPr>
            <a:lvl5pPr marL="1005840"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3" name="Tijdelijke aanduiding voor inhoud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nl-NL" sz="2000"/>
            </a:lvl1pPr>
            <a:lvl2pPr marL="283464" indent="-283464">
              <a:spcBef>
                <a:spcPts val="1800"/>
              </a:spcBef>
              <a:defRPr lang="nl-NL" sz="2000"/>
            </a:lvl2pPr>
            <a:lvl3pPr marL="548640" indent="-283464">
              <a:spcBef>
                <a:spcPts val="1800"/>
              </a:spcBef>
              <a:defRPr lang="nl-NL" sz="2000"/>
            </a:lvl3pPr>
            <a:lvl4pPr marL="822960" indent="-283464">
              <a:spcBef>
                <a:spcPts val="1800"/>
              </a:spcBef>
              <a:defRPr lang="nl-NL" sz="2000"/>
            </a:lvl4pPr>
            <a:lvl5pPr marL="1005840"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inhoud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Vorm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3" name="Vrije v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4" name="Vrije v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8" name="Vrije v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9" name="Vrije v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jdelijke aanduiding voor inhoud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nl-NL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nl-NL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nl-NL" sz="2000"/>
            </a:lvl3pPr>
            <a:lvl4pPr marL="1371600" indent="0">
              <a:spcBef>
                <a:spcPts val="1800"/>
              </a:spcBef>
              <a:buFont typeface="+mj-lt"/>
              <a:buNone/>
              <a:defRPr lang="nl-NL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endParaRPr lang="nl-NL" dirty="0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nl-NL" sz="2000"/>
            </a:lvl1pPr>
            <a:lvl2pPr marL="283464" indent="-283464">
              <a:spcBef>
                <a:spcPts val="1800"/>
              </a:spcBef>
              <a:defRPr lang="nl-NL" sz="2000"/>
            </a:lvl2pPr>
            <a:lvl3pPr marL="548640" indent="-283464">
              <a:spcBef>
                <a:spcPts val="1800"/>
              </a:spcBef>
              <a:defRPr lang="nl-NL" sz="2000"/>
            </a:lvl3pPr>
            <a:lvl4pPr marL="822960" indent="-283464">
              <a:spcBef>
                <a:spcPts val="1800"/>
              </a:spcBef>
              <a:defRPr lang="nl-NL" sz="2000"/>
            </a:lvl4pPr>
            <a:lvl5pPr marL="1005840"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oud en afbeeld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nl-NL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nl-NL"/>
              <a:t>Klik om titel toe te voegen </a:t>
            </a:r>
          </a:p>
        </p:txBody>
      </p:sp>
      <p:sp>
        <p:nvSpPr>
          <p:cNvPr id="3" name="Tijdelijke aanduiding voor inhoud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nl-NL" sz="2000"/>
            </a:lvl1pPr>
            <a:lvl2pPr indent="-283464">
              <a:spcBef>
                <a:spcPts val="1800"/>
              </a:spcBef>
              <a:defRPr lang="nl-NL" sz="2000"/>
            </a:lvl2pPr>
            <a:lvl3pPr indent="-283464">
              <a:spcBef>
                <a:spcPts val="1800"/>
              </a:spcBef>
              <a:defRPr lang="nl-NL" sz="2000"/>
            </a:lvl3pPr>
            <a:lvl4pPr indent="-283464">
              <a:spcBef>
                <a:spcPts val="1800"/>
              </a:spcBef>
              <a:defRPr lang="nl-NL" sz="2000"/>
            </a:lvl4pPr>
            <a:lvl5pPr indent="-283464">
              <a:spcBef>
                <a:spcPts val="1800"/>
              </a:spcBef>
              <a:defRPr lang="nl-NL" sz="2000"/>
            </a:lvl5pPr>
          </a:lstStyle>
          <a:p>
            <a:pPr lvl="0" rtl="0"/>
            <a:r>
              <a:rPr lang="nl-NL"/>
              <a:t>Klik om inhoud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nl-NL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/>
              <a:t>Klik op het pictogram als u een afbeelding wilt toevoegen</a:t>
            </a:r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>
              <a:latin typeface="+mn-lt"/>
            </a:endParaRPr>
          </a:p>
        </p:txBody>
      </p:sp>
      <p:sp>
        <p:nvSpPr>
          <p:cNvPr id="8" name="Tijdelijke aanduiding voor datum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2" name="Tijdelijke aanduiding voor titel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nl-NL"/>
            </a:defPPr>
          </a:lstStyle>
          <a:p>
            <a:pPr rtl="0"/>
            <a:r>
              <a:rPr lang="nl-NL"/>
              <a:t>Klik om de titelstijl van het model te bewerken</a:t>
            </a:r>
          </a:p>
        </p:txBody>
      </p:sp>
      <p:sp>
        <p:nvSpPr>
          <p:cNvPr id="30" name="Tijdelijke aanduiding voor datum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nl-NL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nl-NL" dirty="0">
              <a:latin typeface="+mn-lt"/>
            </a:endParaRPr>
          </a:p>
        </p:txBody>
      </p:sp>
      <p:sp>
        <p:nvSpPr>
          <p:cNvPr id="32" name="Tijdelijke aanduiding voor dianumm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nl-NL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nl-NL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nl-NL">
          <a:solidFill>
            <a:schemeClr val="tx2"/>
          </a:solidFill>
        </a:defRPr>
      </a:lvl2pPr>
      <a:lvl3pPr eaLnBrk="1" hangingPunct="1">
        <a:defRPr lang="nl-NL">
          <a:solidFill>
            <a:schemeClr val="tx2"/>
          </a:solidFill>
        </a:defRPr>
      </a:lvl3pPr>
      <a:lvl4pPr eaLnBrk="1" hangingPunct="1">
        <a:defRPr lang="nl-NL">
          <a:solidFill>
            <a:schemeClr val="tx2"/>
          </a:solidFill>
        </a:defRPr>
      </a:lvl4pPr>
      <a:lvl5pPr eaLnBrk="1" hangingPunct="1">
        <a:defRPr lang="nl-NL">
          <a:solidFill>
            <a:schemeClr val="tx2"/>
          </a:solidFill>
        </a:defRPr>
      </a:lvl5pPr>
      <a:lvl6pPr eaLnBrk="1" hangingPunct="1">
        <a:defRPr lang="nl-NL">
          <a:solidFill>
            <a:schemeClr val="tx2"/>
          </a:solidFill>
        </a:defRPr>
      </a:lvl6pPr>
      <a:lvl7pPr eaLnBrk="1" hangingPunct="1">
        <a:defRPr lang="nl-NL">
          <a:solidFill>
            <a:schemeClr val="tx2"/>
          </a:solidFill>
        </a:defRPr>
      </a:lvl7pPr>
      <a:lvl8pPr eaLnBrk="1" hangingPunct="1">
        <a:defRPr lang="nl-NL">
          <a:solidFill>
            <a:schemeClr val="tx2"/>
          </a:solidFill>
        </a:defRPr>
      </a:lvl8pPr>
      <a:lvl9pPr eaLnBrk="1" hangingPunct="1">
        <a:defRPr lang="nl-NL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nl-NL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8"/>
            <a:ext cx="5486400" cy="3828827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br>
              <a:rPr lang="nl-NL" sz="5400" dirty="0"/>
            </a:br>
            <a:br>
              <a:rPr lang="nl-NL" sz="5400" dirty="0"/>
            </a:br>
            <a:r>
              <a:rPr lang="nl-NL" sz="5400" dirty="0"/>
              <a:t>Westerkerk</a:t>
            </a:r>
            <a:br>
              <a:rPr lang="nl-NL" sz="5400" dirty="0"/>
            </a:br>
            <a:br>
              <a:rPr lang="nl-NL" sz="5400" dirty="0"/>
            </a:br>
            <a:r>
              <a:rPr lang="nl-NL" sz="5400" dirty="0"/>
              <a:t>Gemeenteavond </a:t>
            </a:r>
            <a:r>
              <a:rPr lang="nl-NL" sz="2400" dirty="0"/>
              <a:t>30 oktober 2025</a:t>
            </a:r>
            <a:br>
              <a:rPr lang="nl-NL" sz="5400" dirty="0"/>
            </a:b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7312511" cy="1593507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7725522" cy="4083703"/>
          </a:xfrm>
        </p:spPr>
        <p:txBody>
          <a:bodyPr tIns="457200" rtlCol="0">
            <a:normAutofit/>
          </a:bodyPr>
          <a:lstStyle>
            <a:defPPr>
              <a:defRPr lang="nl-NL"/>
            </a:defPPr>
          </a:lstStyle>
          <a:p>
            <a:pPr rtl="0"/>
            <a:r>
              <a:rPr lang="nl-NL" dirty="0">
                <a:solidFill>
                  <a:schemeClr val="bg1"/>
                </a:solidFill>
              </a:rPr>
              <a:t>Aanleiding: “we leven op te grote voet“</a:t>
            </a:r>
          </a:p>
          <a:p>
            <a:pPr rtl="0"/>
            <a:r>
              <a:rPr lang="nl-NL" dirty="0">
                <a:solidFill>
                  <a:schemeClr val="bg1"/>
                </a:solidFill>
              </a:rPr>
              <a:t>Proces loopt al sinds 2020</a:t>
            </a:r>
          </a:p>
          <a:p>
            <a:pPr rtl="0"/>
            <a:r>
              <a:rPr lang="nl-NL" dirty="0">
                <a:solidFill>
                  <a:schemeClr val="bg1"/>
                </a:solidFill>
              </a:rPr>
              <a:t>In 2021 enkele genomen besluiten:</a:t>
            </a:r>
          </a:p>
          <a:p>
            <a:pPr lvl="1"/>
            <a:r>
              <a:rPr lang="nl-NL" dirty="0"/>
              <a:t>WOK: uiterlijk in 2030 van 3 naar 2 fte predikantsplaatsen</a:t>
            </a:r>
          </a:p>
          <a:p>
            <a:pPr lvl="1"/>
            <a:r>
              <a:rPr lang="nl-NL" dirty="0"/>
              <a:t>Samenvoegen Nieuwe Kerk Noord en Zuid</a:t>
            </a:r>
          </a:p>
          <a:p>
            <a:pPr lvl="1"/>
            <a:r>
              <a:rPr lang="nl-NL" dirty="0"/>
              <a:t>Zelfstandig Kapel Staverden (als proef voor 4 jaar)</a:t>
            </a:r>
          </a:p>
          <a:p>
            <a:pPr lvl="1"/>
            <a:r>
              <a:rPr lang="nl-NL" dirty="0"/>
              <a:t>Geen betaalde kosters meer.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27294" y="2281238"/>
            <a:ext cx="8240806" cy="3700462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r>
              <a:rPr lang="nl-NL" dirty="0"/>
              <a:t>2025: eerder genomen maatregelen zijn onvoldoende</a:t>
            </a:r>
          </a:p>
          <a:p>
            <a:r>
              <a:rPr lang="nl-NL" dirty="0"/>
              <a:t>Structureel tekort op de begroting is € 150.000 - € 250.000</a:t>
            </a:r>
          </a:p>
          <a:p>
            <a:r>
              <a:rPr lang="nl-NL" dirty="0"/>
              <a:t>Structureel dalende trend leden (rond 2,5% per jaar)</a:t>
            </a:r>
          </a:p>
          <a:p>
            <a:r>
              <a:rPr lang="nl-NL" dirty="0"/>
              <a:t>Wijk West nu 1300 leden (is precies norm)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sz="2400" b="1" dirty="0"/>
              <a:t>Conclusie:</a:t>
            </a:r>
            <a:r>
              <a:rPr lang="nl-NL" sz="2400" dirty="0"/>
              <a:t> aanvullende en meer ingrijpende maatregelen nodig!</a:t>
            </a:r>
          </a:p>
          <a:p>
            <a:endParaRPr lang="nl-NL" sz="2400" dirty="0"/>
          </a:p>
          <a:p>
            <a:endParaRPr lang="nl-NL" dirty="0"/>
          </a:p>
          <a:p>
            <a:endParaRPr lang="nl-NL" dirty="0"/>
          </a:p>
          <a:p>
            <a:pPr marL="0" indent="0" rtl="0">
              <a:buNone/>
            </a:pPr>
            <a:endParaRPr lang="nl-NL" dirty="0"/>
          </a:p>
          <a:p>
            <a:pPr rtl="0"/>
            <a:endParaRPr lang="nl-NL" dirty="0"/>
          </a:p>
        </p:txBody>
      </p:sp>
      <p:grpSp>
        <p:nvGrpSpPr>
          <p:cNvPr id="19" name="Groe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42959-3CFB-8523-FE5D-B4B4100C5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F434F29-4845-94BA-99DE-1A8797844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6"/>
            <a:ext cx="10873740" cy="1160556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0DAA0FF7-7C50-1DA0-4589-A1A02A68ED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46612" y="1667613"/>
            <a:ext cx="8641976" cy="4607682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0" indent="0">
              <a:buNone/>
            </a:pPr>
            <a:r>
              <a:rPr lang="nl-NL" sz="2400" b="1" dirty="0"/>
              <a:t>Twee knoppen om aan te draaien:</a:t>
            </a:r>
          </a:p>
          <a:p>
            <a:pPr marL="457200" indent="-457200">
              <a:buAutoNum type="alphaUcPeriod"/>
            </a:pPr>
            <a:r>
              <a:rPr lang="nl-NL" u="sng" dirty="0"/>
              <a:t>Vergroten inkomsten</a:t>
            </a:r>
            <a:r>
              <a:rPr lang="nl-NL" dirty="0"/>
              <a:t>: 	- hogere vrijwillige bijdragen en opbrengsten 				  gebouwen </a:t>
            </a:r>
            <a:r>
              <a:rPr lang="nl-NL" i="1" dirty="0"/>
              <a:t>(levert tijdwinst  op)</a:t>
            </a:r>
          </a:p>
          <a:p>
            <a:pPr marL="457200" indent="-457200">
              <a:buAutoNum type="alphaUcPeriod"/>
            </a:pPr>
            <a:r>
              <a:rPr lang="nl-NL" u="sng" dirty="0"/>
              <a:t>Verlagen kosten:</a:t>
            </a:r>
            <a:r>
              <a:rPr lang="nl-NL" dirty="0"/>
              <a:t>		- afstoten gebouwen (kerken, pastorieën, etc.</a:t>
            </a:r>
          </a:p>
          <a:p>
            <a:pPr marL="0" indent="0">
              <a:buNone/>
            </a:pPr>
            <a:r>
              <a:rPr lang="nl-NL" dirty="0"/>
              <a:t>				- onderhoudskosten verlagen.</a:t>
            </a:r>
          </a:p>
          <a:p>
            <a:pPr marL="0" indent="0">
              <a:buNone/>
            </a:pPr>
            <a:r>
              <a:rPr lang="nl-NL" dirty="0"/>
              <a:t>				- verder bezuinigen op pastoraat 					  	</a:t>
            </a:r>
            <a:r>
              <a:rPr lang="nl-NL" i="1" dirty="0"/>
              <a:t>  (wordt als ongewenst beschouwd).</a:t>
            </a:r>
          </a:p>
          <a:p>
            <a:pPr marL="3602736" lvl="7" indent="-457200">
              <a:buAutoNum type="alphaUcPeriod"/>
            </a:pPr>
            <a:endParaRPr lang="nl-NL" sz="2000" u="sng" dirty="0"/>
          </a:p>
          <a:p>
            <a:pPr marL="0" indent="0">
              <a:buNone/>
            </a:pPr>
            <a:r>
              <a:rPr lang="nl-NL" b="1" dirty="0"/>
              <a:t>NB. Er is tijd om naar een structurele gezonde situatie toe te groeien.</a:t>
            </a:r>
          </a:p>
          <a:p>
            <a:endParaRPr lang="nl-NL" dirty="0"/>
          </a:p>
          <a:p>
            <a:pPr marL="0" indent="0" rtl="0">
              <a:buNone/>
            </a:pPr>
            <a:endParaRPr lang="nl-NL" dirty="0"/>
          </a:p>
          <a:p>
            <a:pPr rtl="0"/>
            <a:endParaRPr lang="nl-NL" dirty="0"/>
          </a:p>
        </p:txBody>
      </p:sp>
      <p:grpSp>
        <p:nvGrpSpPr>
          <p:cNvPr id="19" name="Groep 18">
            <a:extLst>
              <a:ext uri="{FF2B5EF4-FFF2-40B4-BE49-F238E27FC236}">
                <a16:creationId xmlns:a16="http://schemas.microsoft.com/office/drawing/2014/main" id="{2B5256E5-0087-0756-23CD-A5BFDAEB0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Vrije vorm 19">
              <a:extLst>
                <a:ext uri="{FF2B5EF4-FFF2-40B4-BE49-F238E27FC236}">
                  <a16:creationId xmlns:a16="http://schemas.microsoft.com/office/drawing/2014/main" id="{A780FBCC-6051-87DD-B44A-C5BB53B29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21" name="Vrije vorm 20">
              <a:extLst>
                <a:ext uri="{FF2B5EF4-FFF2-40B4-BE49-F238E27FC236}">
                  <a16:creationId xmlns:a16="http://schemas.microsoft.com/office/drawing/2014/main" id="{AA4F9156-9231-F188-3317-14CB01960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22" name="Vrije vorm 21">
              <a:extLst>
                <a:ext uri="{FF2B5EF4-FFF2-40B4-BE49-F238E27FC236}">
                  <a16:creationId xmlns:a16="http://schemas.microsoft.com/office/drawing/2014/main" id="{07A3C330-6917-561B-C37B-8257A048A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154251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BDF59-D2E6-1122-8C26-F7C922B3B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5CD62-ABE7-139B-9279-B01E8EAA2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9"/>
            <a:ext cx="10972800" cy="99389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657274C-8D9D-7AF1-47A6-C8ECB29DA2E8}"/>
              </a:ext>
            </a:extLst>
          </p:cNvPr>
          <p:cNvSpPr txBox="1"/>
          <p:nvPr/>
        </p:nvSpPr>
        <p:spPr>
          <a:xfrm>
            <a:off x="504713" y="2289164"/>
            <a:ext cx="473067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</a:rPr>
              <a:t>Scenario 1</a:t>
            </a:r>
          </a:p>
          <a:p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WOK-wijken samenvoegen tot 1 wijk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Resulteert in 2 wijken (NK en WOK) (</a:t>
            </a:r>
            <a:r>
              <a:rPr lang="nl-NL" sz="2000" i="1" dirty="0">
                <a:solidFill>
                  <a:schemeClr val="bg1"/>
                </a:solidFill>
              </a:rPr>
              <a:t>naast Kapel)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1 wijkkerkenraad, 3 wijkcommissies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Drie locaties, op termijn een locatie sluiten en verkopen.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2B5231A-159E-9213-59D7-B8CDEC999F26}"/>
              </a:ext>
            </a:extLst>
          </p:cNvPr>
          <p:cNvSpPr txBox="1"/>
          <p:nvPr/>
        </p:nvSpPr>
        <p:spPr>
          <a:xfrm>
            <a:off x="6302188" y="2234793"/>
            <a:ext cx="43299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</a:rPr>
              <a:t>Scenario 2</a:t>
            </a:r>
          </a:p>
          <a:p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Twee WOK-wijken samenvoegen (KC en WK), OK blijft apart.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Resulteert in 3 hoofdstromingen: gereformeerde bond, confessioneel en breed/evangelisch)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2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2000" dirty="0">
                <a:solidFill>
                  <a:schemeClr val="bg1"/>
                </a:solidFill>
              </a:rPr>
              <a:t>Samengevoegde wijk sluit al snel een locatie (mogelijk West), gevolgd door verkoop.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605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6682" y="3499667"/>
            <a:ext cx="5420958" cy="2542810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5273" y="851648"/>
            <a:ext cx="5198269" cy="806823"/>
          </a:xfrm>
        </p:spPr>
        <p:txBody>
          <a:bodyPr rtlCol="0">
            <a:noAutofit/>
          </a:bodyPr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nl-NL" sz="4000" b="1" dirty="0"/>
              <a:t>Waar staan we nu?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5273" y="2360913"/>
            <a:ext cx="5198269" cy="3319513"/>
          </a:xfrm>
        </p:spPr>
        <p:txBody>
          <a:bodyPr rtlCol="0">
            <a:noAutofit/>
          </a:bodyPr>
          <a:lstStyle>
            <a:defPPr>
              <a:defRPr lang="nl-NL"/>
            </a:defPPr>
          </a:lstStyle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nl-NL" sz="2400" dirty="0"/>
              <a:t>Toekomst is onzeker.</a:t>
            </a:r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nl-NL" sz="2400" dirty="0"/>
              <a:t>Tijd nemen voor zorgvuldig proces! </a:t>
            </a:r>
            <a:r>
              <a:rPr lang="nl-NL" sz="2400" i="1" dirty="0"/>
              <a:t>(dringen we op aan bij AK).</a:t>
            </a:r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nl-NL" sz="2400" dirty="0"/>
              <a:t>Hoe kunnen we van een bedreiging een kans maken?</a:t>
            </a:r>
          </a:p>
          <a:p>
            <a:pPr marL="342900" indent="-342900" rtl="0">
              <a:buFont typeface="Wingdings" panose="05000000000000000000" pitchFamily="2" charset="2"/>
              <a:buChar char="Ø"/>
            </a:pPr>
            <a:endParaRPr lang="nl-NL" sz="2400" dirty="0"/>
          </a:p>
          <a:p>
            <a:pPr marL="342900" indent="-342900" rtl="0">
              <a:buFont typeface="Wingdings" panose="05000000000000000000" pitchFamily="2" charset="2"/>
              <a:buChar char="Ø"/>
            </a:pPr>
            <a:r>
              <a:rPr lang="nl-NL" sz="2400" b="1" dirty="0"/>
              <a:t>God bouwt Zijn gemeente!</a:t>
            </a:r>
          </a:p>
        </p:txBody>
      </p:sp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9"/>
            <a:ext cx="10972800" cy="99389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Toekomst Hervormd Ermelo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60" y="1595718"/>
            <a:ext cx="10844605" cy="5063873"/>
          </a:xfrm>
        </p:spPr>
        <p:txBody>
          <a:bodyPr rtlCol="0">
            <a:normAutofit lnSpcReduction="10000"/>
          </a:bodyPr>
          <a:lstStyle>
            <a:defPPr>
              <a:defRPr lang="nl-NL"/>
            </a:defPPr>
          </a:lstStyle>
          <a:p>
            <a:pPr indent="-283464"/>
            <a:r>
              <a:rPr lang="nl-NL" sz="3200" b="1" dirty="0"/>
              <a:t>Wat vragen we nu van jullie?</a:t>
            </a:r>
          </a:p>
          <a:p>
            <a:pPr marL="402336" lvl="1" indent="0" rtl="0">
              <a:buNone/>
            </a:pPr>
            <a:endParaRPr lang="nl-NL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nl-NL" sz="2400" dirty="0"/>
              <a:t> Deze avond is ter informatie en bewustwording.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NL" sz="2400" dirty="0"/>
              <a:t> Je hoeft er nu nog niets van te vinden: denk erover na.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NL" sz="2400" dirty="0"/>
              <a:t> Als je al wel een mening hebt, kun je die straks kwijt en je mag ook de     scriba mailen.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NL" sz="2400" dirty="0"/>
              <a:t> 3</a:t>
            </a:r>
            <a:r>
              <a:rPr lang="nl-NL" sz="2400" baseline="30000" dirty="0"/>
              <a:t>e</a:t>
            </a:r>
            <a:r>
              <a:rPr lang="nl-NL" sz="2400" dirty="0"/>
              <a:t> scenario voorstellen mag!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NL" sz="2400" dirty="0"/>
              <a:t> Er volgt later nog een gemeenteavond.</a:t>
            </a:r>
          </a:p>
          <a:p>
            <a:pPr marL="859536" lvl="2" indent="0">
              <a:buNone/>
            </a:pPr>
            <a:endParaRPr lang="nl-NL" sz="2400" dirty="0"/>
          </a:p>
          <a:p>
            <a:pPr indent="-283464"/>
            <a:r>
              <a:rPr lang="nl-NL" sz="2600" b="1" dirty="0"/>
              <a:t>Bid</a:t>
            </a:r>
            <a:r>
              <a:rPr lang="nl-NL" sz="2600" dirty="0"/>
              <a:t> voor onze gemeente en onze wijk en wijsheid op de te nemen besluiten!</a:t>
            </a:r>
          </a:p>
        </p:txBody>
      </p:sp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Bedankt voor de aandacht!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1_TF78853419_Win32" id="{CFE587CB-6BF9-45D2-A27E-C61579DF3CB1}" vid="{7858F9A5-0C96-4CF9-8735-2D3191D641DE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Geometrische jaarlijkse presentatie</Template>
  <TotalTime>54</TotalTime>
  <Words>430</Words>
  <Application>Microsoft Office PowerPoint</Application>
  <PresentationFormat>Breedbeeld</PresentationFormat>
  <Paragraphs>71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Franklin Gothic Demi</vt:lpstr>
      <vt:lpstr>Wingdings</vt:lpstr>
      <vt:lpstr>Aangepast</vt:lpstr>
      <vt:lpstr>  Westerkerk  Gemeenteavond 30 oktober 2025 </vt:lpstr>
      <vt:lpstr>Toekomst Hervormd Ermelo</vt:lpstr>
      <vt:lpstr>Toekomst Hervormd Ermelo</vt:lpstr>
      <vt:lpstr>Toekomst Hervormd Ermelo</vt:lpstr>
      <vt:lpstr>Toekomst Hervormd Ermelo</vt:lpstr>
      <vt:lpstr>Toekomst Hervormd Ermelo</vt:lpstr>
      <vt:lpstr>Toekomst Hervormd Ermelo</vt:lpstr>
      <vt:lpstr>Bedankt voor de aandacht!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van den Bosch</dc:creator>
  <cp:lastModifiedBy>Jan van den Bosch</cp:lastModifiedBy>
  <cp:revision>7</cp:revision>
  <dcterms:created xsi:type="dcterms:W3CDTF">2025-10-24T14:42:53Z</dcterms:created>
  <dcterms:modified xsi:type="dcterms:W3CDTF">2025-10-24T15:37:24Z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